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595" r:id="rId2"/>
    <p:sldId id="1590" r:id="rId3"/>
    <p:sldId id="1567" r:id="rId4"/>
    <p:sldId id="1568" r:id="rId5"/>
    <p:sldId id="1570" r:id="rId6"/>
    <p:sldId id="1495" r:id="rId7"/>
    <p:sldId id="1496" r:id="rId8"/>
    <p:sldId id="1497" r:id="rId9"/>
    <p:sldId id="1498" r:id="rId10"/>
    <p:sldId id="1499" r:id="rId11"/>
    <p:sldId id="1582" r:id="rId12"/>
    <p:sldId id="1581" r:id="rId13"/>
    <p:sldId id="1502" r:id="rId14"/>
    <p:sldId id="1526" r:id="rId15"/>
    <p:sldId id="1583" r:id="rId16"/>
    <p:sldId id="1527" r:id="rId17"/>
    <p:sldId id="1560" r:id="rId18"/>
    <p:sldId id="1561" r:id="rId19"/>
    <p:sldId id="1562" r:id="rId20"/>
    <p:sldId id="1588" r:id="rId21"/>
    <p:sldId id="1589" r:id="rId22"/>
    <p:sldId id="1572" r:id="rId23"/>
    <p:sldId id="1573" r:id="rId24"/>
    <p:sldId id="1584" r:id="rId25"/>
    <p:sldId id="1585" r:id="rId26"/>
    <p:sldId id="1574" r:id="rId27"/>
    <p:sldId id="1575" r:id="rId28"/>
    <p:sldId id="1576" r:id="rId29"/>
    <p:sldId id="1577" r:id="rId30"/>
    <p:sldId id="1578" r:id="rId31"/>
    <p:sldId id="1579" r:id="rId32"/>
    <p:sldId id="1580" r:id="rId33"/>
    <p:sldId id="1586" r:id="rId34"/>
    <p:sldId id="1587" r:id="rId35"/>
    <p:sldId id="1594" r:id="rId36"/>
    <p:sldId id="1593" r:id="rId37"/>
    <p:sldId id="1543" r:id="rId38"/>
    <p:sldId id="1565" r:id="rId39"/>
    <p:sldId id="1557" r:id="rId40"/>
    <p:sldId id="1545" r:id="rId41"/>
    <p:sldId id="1546" r:id="rId42"/>
    <p:sldId id="1547" r:id="rId43"/>
    <p:sldId id="1548" r:id="rId44"/>
    <p:sldId id="1549" r:id="rId45"/>
    <p:sldId id="1550" r:id="rId46"/>
    <p:sldId id="1558" r:id="rId47"/>
    <p:sldId id="1552" r:id="rId48"/>
    <p:sldId id="1553" r:id="rId49"/>
    <p:sldId id="1554" r:id="rId50"/>
    <p:sldId id="1555" r:id="rId51"/>
    <p:sldId id="1556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0" autoAdjust="0"/>
    <p:restoredTop sz="75202" autoAdjust="0"/>
  </p:normalViewPr>
  <p:slideViewPr>
    <p:cSldViewPr>
      <p:cViewPr varScale="1">
        <p:scale>
          <a:sx n="56" d="100"/>
          <a:sy n="56" d="100"/>
        </p:scale>
        <p:origin x="48" y="1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(2/4)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04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http://roegiest.com/bigdata-2019w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(Orchestra)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204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 classifiers on different input partitions of the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Embarrassingly parallel!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Combining predictions: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Majority voting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weighted voting: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5279886"/>
            <a:ext cx="307086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19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Model averaging</a:t>
            </a: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1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does it work?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errors uncorrelated, multiple classifiers being wrong is less likely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the variance component of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</p:spTree>
    <p:extLst>
      <p:ext uri="{BB962C8B-B14F-4D97-AF65-F5344CB8AC3E}">
        <p14:creationId xmlns:p14="http://schemas.microsoft.com/office/powerpoint/2010/main" val="82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output the model?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1: write model out as “side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2: emit model as intermediate output</a:t>
            </a:r>
          </a:p>
        </p:txBody>
      </p:sp>
    </p:spTree>
    <p:extLst>
      <p:ext uri="{BB962C8B-B14F-4D97-AF65-F5344CB8AC3E}">
        <p14:creationId xmlns:p14="http://schemas.microsoft.com/office/powerpoint/2010/main" val="6706735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494472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training = load ‘training.txt’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features: map[]);</a:t>
            </a: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store training into ‘model/’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FeaturesLRClassifierBuilder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46437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66800" y="1966436"/>
            <a:ext cx="6781800" cy="4510564"/>
            <a:chOff x="685800" y="1890236"/>
            <a:chExt cx="6781800" cy="45105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5105400"/>
              <a:ext cx="6781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0" y="5232737"/>
              <a:ext cx="662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foreach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training generate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	label, features, RANDOM() as random;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</p:cNvCxnSpPr>
            <p:nvPr/>
          </p:nvCxnSpPr>
          <p:spPr bwMode="auto">
            <a:xfrm flipH="1" flipV="1">
              <a:off x="6719426" y="1890236"/>
              <a:ext cx="748174" cy="3862864"/>
            </a:xfrm>
            <a:prstGeom prst="bentConnector3">
              <a:avLst>
                <a:gd name="adj1" fmla="val -30554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133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9718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Training</a:t>
            </a:r>
          </a:p>
        </p:txBody>
      </p: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002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define Classify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ClassifyWithLR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(‘model/’);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load ‘test.txt’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double, features: map[]);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foreach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data generate target,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Classify(features) as prediction;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8723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400800" y="1752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" y="1828800"/>
            <a:ext cx="6705600" cy="4648200"/>
            <a:chOff x="762000" y="1524000"/>
            <a:chExt cx="67056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5105400"/>
              <a:ext cx="67056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6553200" y="1524000"/>
              <a:ext cx="914400" cy="4114800"/>
            </a:xfrm>
            <a:prstGeom prst="bentConnector3">
              <a:avLst>
                <a:gd name="adj1" fmla="val -2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8200" y="5334000"/>
              <a:ext cx="655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define Classify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ClassifyWithEnsemble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(‘model/’,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‘classifier.LR’, ‘vote’);</a:t>
              </a: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(sparse) feature vector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label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loss function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we consider 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model parameters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1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and </a:t>
            </a:r>
            <a:r>
              <a:rPr lang="en-US" sz="1000" b="0" dirty="0" err="1">
                <a:solidFill>
                  <a:schemeClr val="bg1"/>
                </a:solidFill>
              </a:rPr>
              <a:t>Kolcz</a:t>
            </a:r>
            <a:r>
              <a:rPr lang="en-US" sz="1000" b="0" dirty="0">
                <a:solidFill>
                  <a:schemeClr val="bg1"/>
                </a:solidFill>
              </a:rPr>
              <a:t>. (2012) Large-Scale Machine Learning at Twitter. SIGMOD.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Sentiment Analysis Case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polarity classification: {positive, negative} sentiment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the “emoticon trick” to gather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Test: 500k positive/500k negative tweets from 9/1/2011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Training: {1m, 10m, 100m} instances from before (50/50 split)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Sliding window byte-4grams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Models + Optimization: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257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Logistic regression with SGD (L2 regularization)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Ensembles of various sizes (simple weighted voting)</a:t>
            </a:r>
          </a:p>
        </p:txBody>
      </p:sp>
    </p:spTree>
    <p:extLst>
      <p:ext uri="{BB962C8B-B14F-4D97-AF65-F5344CB8AC3E}">
        <p14:creationId xmlns:p14="http://schemas.microsoft.com/office/powerpoint/2010/main" val="3307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</a:p>
        </p:txBody>
      </p:sp>
    </p:spTree>
    <p:extLst>
      <p:ext uri="{BB962C8B-B14F-4D97-AF65-F5344CB8AC3E}">
        <p14:creationId xmlns:p14="http://schemas.microsoft.com/office/powerpoint/2010/main" val="2590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007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</a:p>
        </p:txBody>
      </p:sp>
      <p:sp>
        <p:nvSpPr>
          <p:cNvPr id="9" name="TextBox 8"/>
          <p:cNvSpPr txBox="1"/>
          <p:nvPr/>
        </p:nvSpPr>
        <p:spPr>
          <a:xfrm rot="21419447">
            <a:off x="1213278" y="20647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3814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78153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22459"/>
            <a:ext cx="1264920" cy="259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end-to-end metrics!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Obvious metric: accuracy</a:t>
            </a: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353314" y="54175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3169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5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Metrics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(TP)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(TN)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736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1 Error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5257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1I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1295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Actual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1044" y="38004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Predicted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41966" y="2825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41966" y="48064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Precision 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FP)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3200" y="4724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Miss rate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FN/(FN + TN)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Recall or TPR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Fall-Out or FPR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FP/(FP + TN)</a:t>
            </a:r>
          </a:p>
        </p:txBody>
      </p:sp>
    </p:spTree>
    <p:extLst>
      <p:ext uri="{BB962C8B-B14F-4D97-AF65-F5344CB8AC3E}">
        <p14:creationId xmlns:p14="http://schemas.microsoft.com/office/powerpoint/2010/main" val="8003572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ROC and PR Curves</a:t>
            </a:r>
          </a:p>
        </p:txBody>
      </p:sp>
      <p:pic>
        <p:nvPicPr>
          <p:cNvPr id="21" name="Picture 20" descr="ROC-P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664824" cy="34290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Davis and </a:t>
            </a:r>
            <a:r>
              <a:rPr lang="en-US" sz="1000" b="0" dirty="0" err="1">
                <a:solidFill>
                  <a:schemeClr val="bg1"/>
                </a:solidFill>
              </a:rPr>
              <a:t>Goadrich</a:t>
            </a:r>
            <a:r>
              <a:rPr lang="en-US" sz="1000" b="0" dirty="0">
                <a:solidFill>
                  <a:schemeClr val="bg1"/>
                </a:solidFill>
              </a:rPr>
              <a:t>. (2006) The Relationship Between Precision-Recall and ROC curves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4248107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happens if you need more?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1346">
            <a:off x="1295400" y="3972356"/>
            <a:ext cx="3169920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138876">
            <a:off x="1787263" y="51536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Precision, Recall, etc.</a:t>
            </a:r>
          </a:p>
        </p:txBody>
      </p:sp>
    </p:spTree>
    <p:extLst>
      <p:ext uri="{BB962C8B-B14F-4D97-AF65-F5344CB8AC3E}">
        <p14:creationId xmlns:p14="http://schemas.microsoft.com/office/powerpoint/2010/main" val="18531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7630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1305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37350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28815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2272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Typical </a:t>
            </a: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Industry Setup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57200" y="2514600"/>
            <a:ext cx="571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752600" y="2895600"/>
            <a:ext cx="28956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2895600"/>
            <a:ext cx="838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3657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3657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11" name="TextBox 10"/>
          <p:cNvSpPr txBox="1"/>
          <p:nvPr/>
        </p:nvSpPr>
        <p:spPr>
          <a:xfrm rot="20810875">
            <a:off x="2826958" y="44063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Why not cross-validation?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4200" y="30480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A/B 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2052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42234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4334470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509647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93913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Gather metrics, compare alternatives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  <p:pic>
        <p:nvPicPr>
          <p:cNvPr id="13" name="Picture 4" descr="MCj0411476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648200" y="4338935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5100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Treatment</a:t>
            </a:r>
          </a:p>
        </p:txBody>
      </p:sp>
      <p:cxnSp>
        <p:nvCxnSpPr>
          <p:cNvPr id="9" name="Elbow Connector 8"/>
          <p:cNvCxnSpPr>
            <a:stCxn id="13" idx="2"/>
            <a:endCxn id="5" idx="0"/>
          </p:cNvCxnSpPr>
          <p:nvPr/>
        </p:nvCxnSpPr>
        <p:spPr bwMode="auto">
          <a:xfrm rot="5400000">
            <a:off x="3364409" y="3284041"/>
            <a:ext cx="962620" cy="1138238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2"/>
            <a:endCxn id="15" idx="0"/>
          </p:cNvCxnSpPr>
          <p:nvPr/>
        </p:nvCxnSpPr>
        <p:spPr bwMode="auto">
          <a:xfrm rot="16200000" flipH="1">
            <a:off x="4505177" y="3281511"/>
            <a:ext cx="967085" cy="1147762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  <a:latin typeface="Gill Sans"/>
              </a:rPr>
              <a:t>100</a:t>
            </a:r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 - 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0852003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Testing: Complexities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Properly bucketing users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Novelty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Learning effects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Long vs. short term effects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Multiple, interacting tests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Nosy tech journalists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5374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8654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Applied ML in Academia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Download interesting dataset (comes with the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baseline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better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62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591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new model beat baseline?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9721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Yes: publish a paper!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No: try again!</a:t>
            </a:r>
          </a:p>
        </p:txBody>
      </p:sp>
    </p:spTree>
    <p:extLst>
      <p:ext uri="{BB962C8B-B14F-4D97-AF65-F5344CB8AC3E}">
        <p14:creationId xmlns:p14="http://schemas.microsoft.com/office/powerpoint/2010/main" val="2443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332937">
            <a:off x="1992442" y="5596008"/>
            <a:ext cx="6007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Dirty secret: very little of data science is about machine learning per se!</a:t>
            </a: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415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It’s impossible to overstress this: 80% of the work in any data project is in cleaning the data. – DJ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(Jujitsu)</a:t>
            </a:r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916297" y="3019090"/>
            <a:ext cx="4913080" cy="3234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4068" y="24192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9955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5718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41481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7244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dunder__</a:t>
            </a:r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14478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20574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2286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8956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8429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naming things…</a:t>
            </a: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6764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6554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message at Twitter circa 2010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feature extraction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Frontend Engineer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Develops new feature, adds logging code to capture clicks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click?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fit, so we had to shoehorn…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747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</a:rPr>
              <a:t>Data Plumbing…            Gone Wrong!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(Oil refinery)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(...).map(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w 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difference?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18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2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99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Infrastructure is critical here!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(Plumbing)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Gill Sans"/>
                <a:cs typeface="Gill Sans"/>
              </a:rPr>
              <a:t>Most of data science isn’t glamorous!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88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latin typeface="Gill Sans"/>
                <a:cs typeface="Gill Sans"/>
              </a:rPr>
              <a:t>Takeaway lesson:</a:t>
            </a: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>
                <a:latin typeface="Gill Sans"/>
                <a:cs typeface="Franklin Gothic Book"/>
              </a:rPr>
              <a:t>Stochastic</a:t>
            </a:r>
            <a:r>
              <a:rPr lang="en-US" sz="3600" b="0" dirty="0">
                <a:latin typeface="Gill Sans"/>
                <a:cs typeface="Franklin Gothic Book"/>
              </a:rPr>
              <a:t> Gradient Descent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(Water Slide)</a:t>
            </a:r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812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267200"/>
            <a:ext cx="5124450" cy="409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vs.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“online” learning: update model after considering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each (randomly-selected) training instance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43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practice… just as good!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4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Opportunity to interleaving prediction and learning!</a:t>
            </a: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629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the instances important!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39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Most common implementation: randomly shuffle training instances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Mini-batching as a middle ground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879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vs. multi-pass approaches</a:t>
            </a: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55929</TotalTime>
  <Words>1524</Words>
  <Application>Microsoft Office PowerPoint</Application>
  <PresentationFormat>On-screen Show (4:3)</PresentationFormat>
  <Paragraphs>369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Andale Mono</vt:lpstr>
      <vt:lpstr>Arial</vt:lpstr>
      <vt:lpstr>Arial Black</vt:lpstr>
      <vt:lpstr>Gill Sans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11897</cp:revision>
  <dcterms:created xsi:type="dcterms:W3CDTF">2012-08-31T06:36:49Z</dcterms:created>
  <dcterms:modified xsi:type="dcterms:W3CDTF">2019-01-26T16:44:08Z</dcterms:modified>
  <cp:category/>
</cp:coreProperties>
</file>